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42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B5AA3-B3CA-4F6B-8917-DF61DB215614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62820B-709F-46AB-B121-F9CE7C52EFC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add title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adilet.zan.kz/kaz/docs/K940001000_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adilet.zan.kz/kaz/docs/K940001000_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adilet.zan.kz/kaz/docs/P080001325_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adilet.zan.kz/kaz/docs/Z000000126_" TargetMode="External"/><Relationship Id="rId2" Type="http://schemas.openxmlformats.org/officeDocument/2006/relationships/hyperlink" Target="http://adilet.zan.kz/kaz/docs/Z130000010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adilet.zan.kz/kaz/docs/Z070000298_" TargetMode="External"/><Relationship Id="rId5" Type="http://schemas.openxmlformats.org/officeDocument/2006/relationships/hyperlink" Target="http://adilet.zan.kz/kaz/docs/Z060000126_" TargetMode="External"/><Relationship Id="rId4" Type="http://schemas.openxmlformats.org/officeDocument/2006/relationships/hyperlink" Target="http://adilet.zan.kz/kaz/docs/Z030000423_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adilet.zan.kz/kaz/docs/Z010000142_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adilet.zan.kz/kaz/docs/Z980000279_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28600"/>
            <a:ext cx="9144000" cy="6629400"/>
          </a:xfrm>
        </p:spPr>
        <p:txBody>
          <a:bodyPr>
            <a:noAutofit/>
          </a:bodyPr>
          <a:lstStyle/>
          <a:p>
            <a:r>
              <a:rPr lang="kk-KZ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Кәсіпкерлік қызметті тоқтату және субъектілердің жауапкершілігі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Дәріс жоспары: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kk-KZ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Кәсіпкерлік ұйымдардың жұмысын тоқтатудың нысандары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867400"/>
          </a:xfrm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kk-KZ" b="1" dirty="0">
                <a:latin typeface="Times New Roman" pitchFamily="18" charset="0"/>
                <a:cs typeface="Times New Roman" pitchFamily="18" charset="0"/>
              </a:rPr>
              <a:t>    Кәсіпкерлік-құқықтық жауапкершіліктердің ерекшелігі төмендегі жағдайлармен анықталады: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Заңмен белгілген тәртіппен тіркелген және кәсіпкерлік қызметті жүзеге асыратын тұлғалар ғана жауапкершілік субъектілер бола алады (кәсіпкерлік мәртебесі бар тұлғалар);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Жауапкершілік субъектісінің экономикалық мүдделеріне ықпал ету, қолайсыз экономикалық салдарлар түрлерінде (мүліктік және мүліктік емес сипаттағы) жауапкершілік туындайды;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Шаруашылық жүргізу қағидаларын жекелей бұзғаны немесе кәсіпкерлік қызметті жүзеге асыруды нақты бұзғаны үшін, сондай ақ кезең ішінде теріс сипатқа ие болған қызметтің жалпы нәтижелері үшін жауапкершілік пайда болады.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6324600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Міндеттеме төмендегі жағдайларда толық немесе ішінара тоқтатылады: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Міндеттеме тиісті дәрежеде орындалса;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Талаптан бас тарту төлемі төленсе;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Борышты есепке жатқызылса, жаңғыртылса;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Борышты кешіру арқылы борышқор мен несие беруші бір тұлға болса;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Орындауға мүмкіндік болмаса;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Мемлекеттік органның құжаты шығарылса;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Азамт қайтыс болса;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Заңды тұлға таратылса.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6324600"/>
          </a:xfrm>
        </p:spPr>
        <p:txBody>
          <a:bodyPr>
            <a:normAutofit/>
          </a:bodyPr>
          <a:lstStyle/>
          <a:p>
            <a:pPr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ҚР кәсіпкерлік қызмет заңды тұлға құрмастан (дара кәсіпкерлік) және заңды тұлға (түрлі ұйымдық-құқықтық нысандардағы кәсіпорындар құру) арқылы жүзеге асырылады. Осыған байланысты олардың кәсіпкерлік қызметін тоқтатуы мен таратылуы бойынша ерекшеліктері бар.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6096000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kk-KZ" sz="4000" b="1" dirty="0">
                <a:latin typeface="Times New Roman" pitchFamily="18" charset="0"/>
                <a:cs typeface="Times New Roman" pitchFamily="18" charset="0"/>
              </a:rPr>
              <a:t>      41-бап. Дара кәсiпкер қызметiнің тоқтатылуы</a:t>
            </a:r>
          </a:p>
          <a:p>
            <a:pPr algn="just">
              <a:buNone/>
            </a:pPr>
            <a:endParaRPr lang="ru-RU" sz="3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3400" b="1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kk-KZ" sz="3400" b="1" dirty="0">
                <a:latin typeface="Times New Roman" pitchFamily="18" charset="0"/>
                <a:cs typeface="Times New Roman" pitchFamily="18" charset="0"/>
              </a:rPr>
              <a:t>1. Дара кәсiпкердiң қызметi ерiктi немесе мәжбүрлеу тәртiбiмен, сондай-ақ осы Кодексте көзделген мән-жайлар туындаған жағдайда тоқтатылуы мүмкiн. </a:t>
            </a:r>
            <a:endParaRPr lang="ru-RU" sz="3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3400" dirty="0">
                <a:latin typeface="Times New Roman" pitchFamily="18" charset="0"/>
                <a:cs typeface="Times New Roman" pitchFamily="18" charset="0"/>
              </a:rPr>
              <a:t>Дара кәсiпкердiң қызметi өзiндiк кәсiпкерлiк кезiнде,  дара кәсiпкер өз бетiмен, бiрлескен кәсiпкерлiк кезiнде - барлық қатысушылар бiрлесiп қабылдаған шешiм негiзiнде кез келген уақытта ерiктi түрде тоқтатылады. 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3400" dirty="0">
                <a:latin typeface="Times New Roman" pitchFamily="18" charset="0"/>
                <a:cs typeface="Times New Roman" pitchFamily="18" charset="0"/>
              </a:rPr>
              <a:t>Дара кәсіпкер қызметін ерікті түрде тоқтату үшін салық органына кәсіпкерлік қызметін тоқтату туралы өтініш береді. 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3400" dirty="0">
                <a:latin typeface="Times New Roman" pitchFamily="18" charset="0"/>
                <a:cs typeface="Times New Roman" pitchFamily="18" charset="0"/>
              </a:rPr>
              <a:t>Бiрлескен кәсiпкерлiктi тоқтату туралы шешiм, егер ол үшiн оған қатысушылардың кемінде жартысы дауыс берсе, егер олардың арасындағы келiсiмде өзгеше көзделмесе, қабылданды деп саналады.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6324600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Жеке кәсiпкердiң қызметi мынадай жағдайларда тоқтатылады: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1) ол банкрот деп </a:t>
            </a:r>
            <a:r>
              <a:rPr lang="kk-KZ" u="sng" dirty="0">
                <a:latin typeface="Times New Roman" pitchFamily="18" charset="0"/>
                <a:cs typeface="Times New Roman" pitchFamily="18" charset="0"/>
                <a:hlinkClick r:id="rId2"/>
              </a:rPr>
              <a:t>танылған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2) тiркеу кезiнде жiберiлген Қазақстан Республикасының заңнамасын жойылмайтын сипаттағы ылбұзушылықтарға байланысты дара кәсiпкердi тiркеу жарамсыз деп танылған;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3) қызметiн күнтiзбелiк жыл iшiнде Қазақстан Республикасының заңнамасын бiрнеше рет немесе өрескел бұза отырып жүзеге асырған;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4) ол қайтыс болды деп </a:t>
            </a:r>
            <a:r>
              <a:rPr lang="kk-KZ" u="sng" dirty="0">
                <a:latin typeface="Times New Roman" pitchFamily="18" charset="0"/>
                <a:cs typeface="Times New Roman" pitchFamily="18" charset="0"/>
                <a:hlinkClick r:id="rId2"/>
              </a:rPr>
              <a:t>жарияланған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algn="just">
              <a:buNone/>
            </a:pPr>
            <a:r>
              <a:rPr lang="kk-KZ" dirty="0"/>
              <a:t>5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) ол хабар-ошарсыз кетті деп </a:t>
            </a:r>
            <a:r>
              <a:rPr lang="kk-KZ" u="sng" dirty="0">
                <a:latin typeface="Times New Roman" pitchFamily="18" charset="0"/>
                <a:cs typeface="Times New Roman" pitchFamily="18" charset="0"/>
                <a:hlinkClick r:id="rId2"/>
              </a:rPr>
              <a:t>танылған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жағдайларда соттың шешімі бойынша мәжбүрлеу тәртібімен тоқтатылады.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kk-KZ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6324600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3.Осы бапта көзделген негiздерден басқа, дара кәсiпкердiң қызметi мынадай жағдайларда: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1) өзiндiк кәсiпкерлiк - дара кәсiпкер әрекетке қабiлетсiз, әрекет қабілеті шектеулі деп танылған, қайтыс болды деп жарияланған немесе ол қайтыс болған жағдайда;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2) отбасылық кәсiпкерлiк және </a:t>
            </a:r>
            <a:r>
              <a:rPr lang="kk-KZ" u="sng" dirty="0">
                <a:latin typeface="Times New Roman" pitchFamily="18" charset="0"/>
                <a:cs typeface="Times New Roman" pitchFamily="18" charset="0"/>
                <a:hlinkClick r:id="rId2"/>
              </a:rPr>
              <a:t>жай серiктестiк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- егер осы тармақтың 1-тармақшасында аталған мән-жайлар болуы салдарынан бiрлескен кәсiпкерлiк қатысушысының бiреуi қалған немесе бiр де бiрi қалмаған жағдайда, сондай-ақ некенi бұзуға байланысты мүлiктi бөлу кезiнде тоқтатылады.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533400"/>
            <a:ext cx="8229600" cy="6324600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4. Дара кәсіпкердің қызметі оның өтініші немесе соттың заңды күшіне енген шешімі негізінде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тіркеуші органда дара кәсіпкер ретінде тіркеу есебінен шығарылған кезден бастап тоқтатылған болып есептеледі.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Дара кәсіпкер ретінде тіркеу есебінен шығару дара кәсіпкерді мемлекеттік тіркеу туралы </a:t>
            </a:r>
            <a:r>
              <a:rPr lang="kk-KZ" u="sng" dirty="0">
                <a:latin typeface="Times New Roman" pitchFamily="18" charset="0"/>
                <a:cs typeface="Times New Roman" pitchFamily="18" charset="0"/>
                <a:hlinkClick r:id="rId2"/>
              </a:rPr>
              <a:t>куәлікті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тіркеуші органға тапсырғаннан кейін және кәсіпкерлік қызметпен байланысты салық міндеттемелерін орындағаннан кейін жүргізіледі.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6324600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Белгiленген жағдайларда тiркеусiз дара кәсiпкерлiктi жүзеге асыру кезiнде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оны тоқтату ерiктi сипатта болса - нақты тоқтатылған кезден бастап, мәжбүрлеп тоқтату кезiнде тиiсiнше соттың шешiмi заңды күшiне енген кезден бастап ол тоқтатылды деп есептеледi.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6. Орындалмаған міндеттемелері жоқ және мемлекеттік органдар төмен немесе орташа дәрежедегі тәуекел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санатына жатқызған жеке кәсіпкерлік субъектілері үшін Қазақстан Республикасының заңдарымен қайта ұйымдастырудың және ерікті таратудың оңайлатылған тәртібі белгіленеді.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6324600"/>
          </a:xfrm>
        </p:spPr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ҚР АК 49-бапқа сәйкес: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49-бап. Заңды тұлғаны тарату негiздерi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      1. Заңды тұлға мүлкiнің меншiк иесінің немесе меншiк иесi уәкiлеттiк берген органның, сондай-ақ құрылтай құжаттарында осыған уәкiлеттiк берiлген органының шешiмi бойынша заңды тұлға кез келген негiз бойынша таратылуы мүмкiн.</a:t>
            </a:r>
            <a:br>
              <a:rPr lang="kk-KZ" dirty="0">
                <a:latin typeface="Times New Roman" pitchFamily="18" charset="0"/>
                <a:cs typeface="Times New Roman" pitchFamily="18" charset="0"/>
              </a:rPr>
            </a:br>
            <a:r>
              <a:rPr lang="kk-KZ" dirty="0">
                <a:latin typeface="Times New Roman" pitchFamily="18" charset="0"/>
                <a:cs typeface="Times New Roman" pitchFamily="18" charset="0"/>
              </a:rPr>
              <a:t>      Заңды тұлға – ерікті жинақтаушы зейнетақы қорын, сақтандыру (қайта сақтандыру) ұйымын, Сақтандыру төлемдеріне кепілдік беру қорын, арнайы қаржы компаниясын, мақта өңдеу ұйымын тарату Қазақстан Республикасының </a:t>
            </a:r>
            <a:r>
              <a:rPr lang="kk-KZ" dirty="0">
                <a:latin typeface="Times New Roman" pitchFamily="18" charset="0"/>
                <a:cs typeface="Times New Roman" pitchFamily="18" charset="0"/>
                <a:hlinkClick r:id="rId2"/>
              </a:rPr>
              <a:t>зейнетақымен қамсыздандыру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kk-KZ" dirty="0">
                <a:latin typeface="Times New Roman" pitchFamily="18" charset="0"/>
                <a:cs typeface="Times New Roman" pitchFamily="18" charset="0"/>
                <a:hlinkClick r:id="rId3"/>
              </a:rPr>
              <a:t>сақтандыру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ісі және сақтандыру қызметі, Сақтандыру төлемдеріне </a:t>
            </a:r>
            <a:r>
              <a:rPr lang="kk-KZ" dirty="0">
                <a:latin typeface="Times New Roman" pitchFamily="18" charset="0"/>
                <a:cs typeface="Times New Roman" pitchFamily="18" charset="0"/>
                <a:hlinkClick r:id="rId4"/>
              </a:rPr>
              <a:t>кепілдік беру қоры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kk-KZ" dirty="0">
                <a:latin typeface="Times New Roman" pitchFamily="18" charset="0"/>
                <a:cs typeface="Times New Roman" pitchFamily="18" charset="0"/>
                <a:hlinkClick r:id="rId5"/>
              </a:rPr>
              <a:t>жобалық қаржыландыру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және секьюритилендіру, </a:t>
            </a:r>
            <a:r>
              <a:rPr lang="kk-KZ" dirty="0">
                <a:latin typeface="Times New Roman" pitchFamily="18" charset="0"/>
                <a:cs typeface="Times New Roman" pitchFamily="18" charset="0"/>
                <a:hlinkClick r:id="rId6"/>
              </a:rPr>
              <a:t>мақта саласын дамыту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туралы заңнамасында көзделген ерекшелiктер ескерiле отырып жүзеге асырылады.</a:t>
            </a:r>
            <a:br>
              <a:rPr lang="kk-KZ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533400"/>
            <a:ext cx="8229600" cy="6324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k-KZ" dirty="0"/>
              <a:t> 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 2. Соттың шешiмi бойынша заңды тұлға: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1) банкрот болған;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2) заңды тұлғаны құру кезiнде </a:t>
            </a:r>
            <a:r>
              <a:rPr lang="kk-KZ" dirty="0">
                <a:latin typeface="Times New Roman" pitchFamily="18" charset="0"/>
                <a:cs typeface="Times New Roman" pitchFamily="18" charset="0"/>
                <a:hlinkClick r:id="rId2"/>
              </a:rPr>
              <a:t>заңдардың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түзетуге келмейтiн сипатта бұзылуына жол берiлуiне байланысты оны тiркеу жарамсыз деп танылған;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3) орналасқан жері бойынша немесе нақты мекенжайы бойынша заңды тұлға, сондай-ақ заңды тұлға бір жыл ішінде оларсыз жұмыс істей алмайтын құрылтайшылар (қатысушылар) және лауазымды адамдар болмаған;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63246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4) қызметін заңнаманы өрескел бұза отырып жүзеге асырған:</a:t>
            </a: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 заңды тұлғаның жарғылық мақсаттарына қайшы келетін қызметті үнемі жүзеге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асырған;</a:t>
            </a: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 қызметін тиісті лицензиясыз е заңнамалық актілерде тыйым салынған қызметті жүзеге асырған;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5) басқа да </a:t>
            </a:r>
            <a:r>
              <a:rPr lang="kk-KZ" dirty="0">
                <a:latin typeface="Times New Roman" pitchFamily="18" charset="0"/>
                <a:cs typeface="Times New Roman" pitchFamily="18" charset="0"/>
                <a:hlinkClick r:id="rId2"/>
              </a:rPr>
              <a:t>заңнамалық актілерде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көзделген жағдайларда таратылуы мүмкін.</a:t>
            </a:r>
            <a:br>
              <a:rPr lang="kk-KZ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</TotalTime>
  <Words>788</Words>
  <Application>Microsoft Office PowerPoint</Application>
  <PresentationFormat>Экран (4:3)</PresentationFormat>
  <Paragraphs>47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Абдрахманова Жаннур Сериковна</cp:lastModifiedBy>
  <cp:revision>44</cp:revision>
  <dcterms:modified xsi:type="dcterms:W3CDTF">2023-11-06T08:08:09Z</dcterms:modified>
</cp:coreProperties>
</file>